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3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4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5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  <p:sldMasterId id="2147483669" r:id="rId3"/>
    <p:sldMasterId id="2147483674" r:id="rId4"/>
    <p:sldMasterId id="2147483680" r:id="rId5"/>
    <p:sldMasterId id="2147483692" r:id="rId6"/>
    <p:sldMasterId id="2147483704" r:id="rId7"/>
  </p:sldMasterIdLst>
  <p:notesMasterIdLst>
    <p:notesMasterId r:id="rId35"/>
  </p:notesMasterIdLst>
  <p:handoutMasterIdLst>
    <p:handoutMasterId r:id="rId36"/>
  </p:handoutMasterIdLst>
  <p:sldIdLst>
    <p:sldId id="424" r:id="rId8"/>
    <p:sldId id="426" r:id="rId9"/>
    <p:sldId id="353" r:id="rId10"/>
    <p:sldId id="395" r:id="rId11"/>
    <p:sldId id="396" r:id="rId12"/>
    <p:sldId id="397" r:id="rId13"/>
    <p:sldId id="423" r:id="rId14"/>
    <p:sldId id="401" r:id="rId15"/>
    <p:sldId id="402" r:id="rId16"/>
    <p:sldId id="403" r:id="rId17"/>
    <p:sldId id="404" r:id="rId18"/>
    <p:sldId id="405" r:id="rId19"/>
    <p:sldId id="406" r:id="rId20"/>
    <p:sldId id="407" r:id="rId21"/>
    <p:sldId id="408" r:id="rId22"/>
    <p:sldId id="409" r:id="rId23"/>
    <p:sldId id="410" r:id="rId24"/>
    <p:sldId id="411" r:id="rId25"/>
    <p:sldId id="412" r:id="rId26"/>
    <p:sldId id="413" r:id="rId27"/>
    <p:sldId id="414" r:id="rId28"/>
    <p:sldId id="415" r:id="rId29"/>
    <p:sldId id="416" r:id="rId30"/>
    <p:sldId id="427" r:id="rId31"/>
    <p:sldId id="431" r:id="rId32"/>
    <p:sldId id="419" r:id="rId33"/>
    <p:sldId id="429" r:id="rId34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A22E"/>
    <a:srgbClr val="603A14"/>
    <a:srgbClr val="E85C0E"/>
    <a:srgbClr val="BAB398"/>
    <a:srgbClr val="ADA485"/>
    <a:srgbClr val="C6C0AA"/>
    <a:srgbClr val="663606"/>
    <a:srgbClr val="663106"/>
    <a:srgbClr val="F8DC9E"/>
    <a:srgbClr val="FBEEDC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600" autoAdjust="0"/>
    <p:restoredTop sz="94533" autoAdjust="0"/>
  </p:normalViewPr>
  <p:slideViewPr>
    <p:cSldViewPr>
      <p:cViewPr varScale="1">
        <p:scale>
          <a:sx n="79" d="100"/>
          <a:sy n="79" d="100"/>
        </p:scale>
        <p:origin x="120" y="102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viewProps" Target="viewProps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7" Type="http://schemas.openxmlformats.org/officeDocument/2006/relationships/slideMaster" Target="slideMasters/slideMaster6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slide" Target="slides/slide22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5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Master" Target="slideMasters/slideMaster4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" Type="http://schemas.openxmlformats.org/officeDocument/2006/relationships/slideMaster" Target="slideMasters/slideMaster3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8/22/2016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8/22/2016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47497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0668168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3302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87788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24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49617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25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92770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9941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27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27620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6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6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6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6.xml"/></Relationships>
</file>

<file path=ppt/slideLayouts/_rels/slideLayout28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10.png"/><Relationship Id="rId3" Type="http://schemas.openxmlformats.org/officeDocument/2006/relationships/image" Target="../media/image9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6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8/22/2016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501432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ource Code Examp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 marL="0" indent="0">
              <a:buNone/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Sample source code:</a:t>
            </a:r>
            <a:endParaRPr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24013" y="1892119"/>
            <a:ext cx="10940800" cy="1689281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4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77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8/22/2016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40930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3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3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649570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522074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242611283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8/22/2016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0397197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ource Code Examp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 marL="0" indent="0">
              <a:buNone/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Sample source code:</a:t>
            </a:r>
            <a:endParaRPr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24013" y="1892119"/>
            <a:ext cx="10940800" cy="1689281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4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77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8/22/2016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44207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3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3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98744438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0241416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26808978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8/22/2016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8/22/2016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77571517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ource Code Examp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 marL="0" indent="0">
              <a:buNone/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Sample source code:</a:t>
            </a:r>
            <a:endParaRPr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24013" y="1892119"/>
            <a:ext cx="10940800" cy="1689281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4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77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8/22/2016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09424996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3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3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2466090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9901317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293710973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8/22/2016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3579555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26282630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0145191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93996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3161629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8/22/2016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283952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8297677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364506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31487434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jpe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8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2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7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theme" Target="../theme/theme5.xml"/><Relationship Id="rId5" Type="http://schemas.openxmlformats.org/officeDocument/2006/relationships/slideLayout" Target="../slideLayouts/slideLayout23.xml"/><Relationship Id="rId4" Type="http://schemas.openxmlformats.org/officeDocument/2006/relationships/slideLayout" Target="../slideLayouts/slideLayout22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6.xml"/><Relationship Id="rId7" Type="http://schemas.openxmlformats.org/officeDocument/2006/relationships/image" Target="../media/image5.jpeg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theme" Target="../theme/theme6.xml"/><Relationship Id="rId5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8/22/2016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8/22/2016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2250406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8/22/2016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2377955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8/22/2016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766762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8/22/2016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8047920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8/22/2016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4724006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  <p:sldLayoutId id="2147483708" r:id="rId4"/>
    <p:sldLayoutId id="2147483709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.png"/><Relationship Id="rId5" Type="http://schemas.openxmlformats.org/officeDocument/2006/relationships/image" Target="../media/image11.png"/><Relationship Id="rId10" Type="http://schemas.openxmlformats.org/officeDocument/2006/relationships/image" Target="../media/image15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1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hyperlink" Target="http://softuni.bg/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jpeg"/><Relationship Id="rId7" Type="http://schemas.openxmlformats.org/officeDocument/2006/relationships/image" Target="../media/image53.pn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2.png"/><Relationship Id="rId11" Type="http://schemas.openxmlformats.org/officeDocument/2006/relationships/image" Target="../media/image57.png"/><Relationship Id="rId5" Type="http://schemas.openxmlformats.org/officeDocument/2006/relationships/image" Target="../media/image51.png"/><Relationship Id="rId10" Type="http://schemas.openxmlformats.org/officeDocument/2006/relationships/image" Target="../media/image56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courses/web-fundamentals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softuni.bg/forum" TargetMode="External"/><Relationship Id="rId4" Type="http://schemas.openxmlformats.org/officeDocument/2006/relationships/image" Target="../media/image58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3schools.com/html/" TargetMode="External"/><Relationship Id="rId2" Type="http://schemas.openxmlformats.org/officeDocument/2006/relationships/hyperlink" Target="http://www.codecademy.com/en/tracks/htmlcss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jpeg"/><Relationship Id="rId5" Type="http://schemas.openxmlformats.org/officeDocument/2006/relationships/hyperlink" Target="http://css-tricks.com/" TargetMode="External"/><Relationship Id="rId4" Type="http://schemas.openxmlformats.org/officeDocument/2006/relationships/hyperlink" Target="http://learn.shayhowe.com/html-css/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hyperlink" Target="http://www.softuni.bg/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6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hyperlink" Target="http://www.indeavr.com/" TargetMode="External"/><Relationship Id="rId18" Type="http://schemas.openxmlformats.org/officeDocument/2006/relationships/hyperlink" Target="http://netpeak.bg/" TargetMode="External"/><Relationship Id="rId3" Type="http://schemas.openxmlformats.org/officeDocument/2006/relationships/hyperlink" Target="http://www.luxoft.com/" TargetMode="External"/><Relationship Id="rId21" Type="http://schemas.openxmlformats.org/officeDocument/2006/relationships/image" Target="../media/image76.png"/><Relationship Id="rId7" Type="http://schemas.openxmlformats.org/officeDocument/2006/relationships/hyperlink" Target="http://komfo.com/" TargetMode="External"/><Relationship Id="rId12" Type="http://schemas.openxmlformats.org/officeDocument/2006/relationships/image" Target="../media/image72.png"/><Relationship Id="rId17" Type="http://schemas.openxmlformats.org/officeDocument/2006/relationships/image" Target="../media/image74.png"/><Relationship Id="rId2" Type="http://schemas.openxmlformats.org/officeDocument/2006/relationships/notesSlide" Target="../notesSlides/notesSlide7.xml"/><Relationship Id="rId16" Type="http://schemas.openxmlformats.org/officeDocument/2006/relationships/hyperlink" Target="http://www.infragistics.com/" TargetMode="External"/><Relationship Id="rId20" Type="http://schemas.openxmlformats.org/officeDocument/2006/relationships/hyperlink" Target="http://www.superhosting.bg/" TargetMode="Externa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69.png"/><Relationship Id="rId11" Type="http://schemas.openxmlformats.org/officeDocument/2006/relationships/hyperlink" Target="http://www.softwaregroup-bg.com/" TargetMode="External"/><Relationship Id="rId5" Type="http://schemas.openxmlformats.org/officeDocument/2006/relationships/hyperlink" Target="http://xs-software.com/" TargetMode="External"/><Relationship Id="rId15" Type="http://schemas.openxmlformats.org/officeDocument/2006/relationships/hyperlink" Target="https://softuni.bg/courses/web-fundamentals" TargetMode="External"/><Relationship Id="rId10" Type="http://schemas.openxmlformats.org/officeDocument/2006/relationships/image" Target="../media/image71.png"/><Relationship Id="rId19" Type="http://schemas.openxmlformats.org/officeDocument/2006/relationships/image" Target="../media/image75.png"/><Relationship Id="rId4" Type="http://schemas.openxmlformats.org/officeDocument/2006/relationships/image" Target="../media/image68.png"/><Relationship Id="rId9" Type="http://schemas.openxmlformats.org/officeDocument/2006/relationships/hyperlink" Target="http://smartit.bg/" TargetMode="External"/><Relationship Id="rId14" Type="http://schemas.openxmlformats.org/officeDocument/2006/relationships/image" Target="../media/image7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hyperlink" Target="http://telerikacademy.com/Courses/Courses/Details/166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reativecommons.org/licenses/by-nc-sa/3.0/deed.en_US" TargetMode="External"/><Relationship Id="rId5" Type="http://schemas.openxmlformats.org/officeDocument/2006/relationships/hyperlink" Target="http://telerikacademy.com/Courses/Courses/Details/165" TargetMode="External"/><Relationship Id="rId4" Type="http://schemas.openxmlformats.org/officeDocument/2006/relationships/image" Target="../media/image77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13" Type="http://schemas.openxmlformats.org/officeDocument/2006/relationships/image" Target="../media/image81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8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3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79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9.png"/><Relationship Id="rId14" Type="http://schemas.openxmlformats.org/officeDocument/2006/relationships/image" Target="../media/image8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094122" y="914400"/>
            <a:ext cx="7382341" cy="1171552"/>
          </a:xfrm>
        </p:spPr>
        <p:txBody>
          <a:bodyPr>
            <a:normAutofit fontScale="90000"/>
          </a:bodyPr>
          <a:lstStyle/>
          <a:p>
            <a:r>
              <a:rPr lang="en-US" dirty="0"/>
              <a:t>Web Fundamentals </a:t>
            </a:r>
            <a:br>
              <a:rPr lang="en-US" dirty="0"/>
            </a:br>
            <a:r>
              <a:rPr lang="en-US" dirty="0"/>
              <a:t>(HTML and CSS)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4094122" y="2117699"/>
            <a:ext cx="7382341" cy="854101"/>
          </a:xfrm>
        </p:spPr>
        <p:txBody>
          <a:bodyPr>
            <a:normAutofit/>
          </a:bodyPr>
          <a:lstStyle/>
          <a:p>
            <a:r>
              <a:rPr lang="en-US" dirty="0"/>
              <a:t>Course Introduction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300099"/>
            <a:ext cx="3187613" cy="525135"/>
          </a:xfrm>
        </p:spPr>
        <p:txBody>
          <a:bodyPr/>
          <a:lstStyle/>
          <a:p>
            <a:r>
              <a:rPr lang="en-US" noProof="1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4769998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175125"/>
            <a:ext cx="3187613" cy="382788"/>
          </a:xfrm>
        </p:spPr>
        <p:txBody>
          <a:bodyPr/>
          <a:lstStyle/>
          <a:p>
            <a:r>
              <a:rPr lang="en-US" sz="2000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515646"/>
            <a:ext cx="3187613" cy="351754"/>
          </a:xfrm>
        </p:spPr>
        <p:txBody>
          <a:bodyPr/>
          <a:lstStyle/>
          <a:p>
            <a:r>
              <a:rPr lang="en-US" sz="1800" dirty="0">
                <a:hlinkClick r:id="rId3"/>
              </a:rPr>
              <a:t>http://softuni.bg</a:t>
            </a:r>
            <a:endParaRPr lang="en-US" sz="1800" dirty="0"/>
          </a:p>
        </p:txBody>
      </p:sp>
      <p:pic>
        <p:nvPicPr>
          <p:cNvPr id="1028" name="Picture 4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29726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752600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5" name="Picture 14" descr="http://softuni.bg" title="SoftUni Code Wizard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579812" y="3968769"/>
            <a:ext cx="2133598" cy="2341486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 rot="576164">
            <a:off x="4448022" y="3889709"/>
            <a:ext cx="2831994" cy="4090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rgbClr val="F0A22E">
                      <a:alpha val="40000"/>
                    </a:srgbClr>
                  </a:glow>
                </a:effectLst>
              </a:rPr>
              <a:t>Web Fundamentals </a:t>
            </a:r>
          </a:p>
        </p:txBody>
      </p:sp>
      <p:pic>
        <p:nvPicPr>
          <p:cNvPr id="14" name="Picture Placeholder 15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70612" y="4532078"/>
            <a:ext cx="5472114" cy="1751421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8412" y="3018682"/>
            <a:ext cx="1275362" cy="127536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247" y="2966697"/>
            <a:ext cx="1141120" cy="1321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6315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47718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/>
              <a:t>Lectures: ~ </a:t>
            </a:r>
            <a:r>
              <a:rPr lang="bg-BG" dirty="0">
                <a:latin typeface="Consolas" pitchFamily="49" charset="0"/>
                <a:cs typeface="Consolas" pitchFamily="49" charset="0"/>
              </a:rPr>
              <a:t>20</a:t>
            </a:r>
            <a:r>
              <a:rPr lang="en-US" dirty="0"/>
              <a:t> hours (onsite + YouTube videos)</a:t>
            </a:r>
          </a:p>
          <a:p>
            <a:pPr>
              <a:lnSpc>
                <a:spcPct val="110000"/>
              </a:lnSpc>
            </a:pPr>
            <a:r>
              <a:rPr lang="en-US" dirty="0"/>
              <a:t>Practical exercises (in class): ~ </a:t>
            </a:r>
            <a:r>
              <a:rPr lang="bg-BG" dirty="0">
                <a:latin typeface="Consolas" pitchFamily="49" charset="0"/>
                <a:cs typeface="Consolas" pitchFamily="49" charset="0"/>
              </a:rPr>
              <a:t>20</a:t>
            </a:r>
            <a:r>
              <a:rPr lang="en-US" dirty="0"/>
              <a:t> hours</a:t>
            </a:r>
          </a:p>
          <a:p>
            <a:pPr>
              <a:lnSpc>
                <a:spcPct val="110000"/>
              </a:lnSpc>
            </a:pPr>
            <a:r>
              <a:rPr lang="en-US" dirty="0"/>
              <a:t>Homework: ~ 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30</a:t>
            </a:r>
            <a:r>
              <a:rPr lang="en-US" dirty="0"/>
              <a:t>-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50</a:t>
            </a:r>
            <a:r>
              <a:rPr lang="en-US" dirty="0"/>
              <a:t> hours</a:t>
            </a:r>
            <a:endParaRPr lang="bg-BG" dirty="0"/>
          </a:p>
          <a:p>
            <a:pPr>
              <a:lnSpc>
                <a:spcPct val="110000"/>
              </a:lnSpc>
            </a:pPr>
            <a:r>
              <a:rPr lang="en-US" dirty="0"/>
              <a:t>Exam preparation: </a:t>
            </a:r>
            <a:r>
              <a:rPr lang="bg-BG" dirty="0"/>
              <a:t>4</a:t>
            </a:r>
            <a:r>
              <a:rPr lang="en-US" dirty="0"/>
              <a:t> hours</a:t>
            </a:r>
          </a:p>
          <a:p>
            <a:pPr>
              <a:lnSpc>
                <a:spcPct val="110000"/>
              </a:lnSpc>
            </a:pPr>
            <a:r>
              <a:rPr lang="en-US" dirty="0"/>
              <a:t>Exam: 6 hours</a:t>
            </a:r>
          </a:p>
          <a:p>
            <a:pPr>
              <a:lnSpc>
                <a:spcPct val="110000"/>
              </a:lnSpc>
            </a:pPr>
            <a:r>
              <a:rPr lang="en-US" dirty="0"/>
              <a:t>Schedule: Aug – Sep 2016</a:t>
            </a:r>
          </a:p>
          <a:p>
            <a:pPr>
              <a:lnSpc>
                <a:spcPct val="110000"/>
              </a:lnSpc>
            </a:pPr>
            <a:r>
              <a:rPr lang="en-US" dirty="0"/>
              <a:t>Exam date: 2-Oct-2016</a:t>
            </a:r>
          </a:p>
        </p:txBody>
      </p:sp>
      <p:sp>
        <p:nvSpPr>
          <p:cNvPr id="477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Duration – Web Fundamentals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7967" y="1625244"/>
            <a:ext cx="1727998" cy="17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https://lh4.googleusercontent.com/-sTkZ_RckgBY/U0EYWUBP-tI/AAAAAAAAERk/Rpo-ITMX9Q4/w1044-h581-no/DSC0481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6412" y="3714060"/>
            <a:ext cx="4710000" cy="2621178"/>
          </a:xfrm>
          <a:prstGeom prst="rect">
            <a:avLst/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43093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48333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HTML &amp; CSS </a:t>
            </a:r>
            <a:r>
              <a:rPr lang="en-US" dirty="0"/>
              <a:t>–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standard for Web UI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Web-based application are very popular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Runs on any device with a Web browser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HTML5 is currently the #1 job trend based on the fastest growing keywords found in online job postings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HTML5 will get better and better and take bigger chunk of the mobile application market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Every IT professional should know HTML &amp; CSS</a:t>
            </a:r>
          </a:p>
        </p:txBody>
      </p:sp>
      <p:sp>
        <p:nvSpPr>
          <p:cNvPr id="4833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HTML &amp; CSS?</a:t>
            </a:r>
          </a:p>
        </p:txBody>
      </p:sp>
    </p:spTree>
    <p:extLst>
      <p:ext uri="{BB962C8B-B14F-4D97-AF65-F5344CB8AC3E}">
        <p14:creationId xmlns:p14="http://schemas.microsoft.com/office/powerpoint/2010/main" val="17343458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4864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Why the slides are in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English</a:t>
            </a:r>
            <a:r>
              <a:rPr lang="en-US" dirty="0"/>
              <a:t>?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English</a:t>
            </a:r>
            <a:r>
              <a:rPr lang="en-US" dirty="0"/>
              <a:t> is the native language</a:t>
            </a:r>
            <a:br>
              <a:rPr lang="en-US" dirty="0"/>
            </a:br>
            <a:r>
              <a:rPr lang="en-US" dirty="0"/>
              <a:t>of the software engineers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Specific terminology should be in English</a:t>
            </a:r>
          </a:p>
          <a:p>
            <a:pPr lvl="2">
              <a:lnSpc>
                <a:spcPct val="110000"/>
              </a:lnSpc>
            </a:pPr>
            <a:r>
              <a:rPr lang="en-US" dirty="0"/>
              <a:t>Translations are inaccurate and funny</a:t>
            </a:r>
          </a:p>
          <a:p>
            <a:pPr>
              <a:lnSpc>
                <a:spcPct val="11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Just learn English!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No excuses</a:t>
            </a:r>
            <a:endParaRPr lang="en-US" dirty="0"/>
          </a:p>
        </p:txBody>
      </p:sp>
      <p:sp>
        <p:nvSpPr>
          <p:cNvPr id="4864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English?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5812" y="4444945"/>
            <a:ext cx="2710200" cy="187965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5212" y="1447800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0" name="Picture 2" descr="http://www.gotmesh.org/wp-content/uploads/2013/12/learn-english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684" t="-4785" r="-1231" b="-4785"/>
          <a:stretch/>
        </p:blipFill>
        <p:spPr bwMode="auto">
          <a:xfrm>
            <a:off x="4951412" y="4747914"/>
            <a:ext cx="2557975" cy="1500486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30926821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32940" y="4648200"/>
            <a:ext cx="7185872" cy="820600"/>
          </a:xfrm>
        </p:spPr>
        <p:txBody>
          <a:bodyPr/>
          <a:lstStyle/>
          <a:p>
            <a:r>
              <a:rPr lang="en-US" dirty="0"/>
              <a:t>Web Fundamentals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3632940" y="5450168"/>
            <a:ext cx="7185872" cy="688256"/>
          </a:xfrm>
        </p:spPr>
        <p:txBody>
          <a:bodyPr/>
          <a:lstStyle/>
          <a:p>
            <a:r>
              <a:rPr lang="en-US" dirty="0"/>
              <a:t>Evaluation Criteria</a:t>
            </a:r>
          </a:p>
        </p:txBody>
      </p:sp>
      <p:pic>
        <p:nvPicPr>
          <p:cNvPr id="10242" name="Picture 2" descr="https://lh3.googleusercontent.com/-4TAFZdlfo0s/U0xP22Ud60I/AAAAAAAAEhw/mgpOBnNUE5s/w1044-h587-no/DSC0496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012" y="818559"/>
            <a:ext cx="4648200" cy="2613500"/>
          </a:xfrm>
          <a:prstGeom prst="rect">
            <a:avLst/>
          </a:prstGeom>
          <a:ln>
            <a:noFill/>
          </a:ln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https://lh6.googleusercontent.com/-pFmAv6TVjCY/U0xT3CflG5I/AAAAAAAAFD0/8Or91Ichnvo/w1044-h587-no/DSC05239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1612" y="1537300"/>
            <a:ext cx="4654653" cy="2617129"/>
          </a:xfrm>
          <a:prstGeom prst="rect">
            <a:avLst/>
          </a:prstGeom>
          <a:ln>
            <a:noFill/>
          </a:ln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827212" y="3934902"/>
            <a:ext cx="1981200" cy="2389698"/>
          </a:xfrm>
          <a:prstGeom prst="rect">
            <a:avLst/>
          </a:prstGeom>
          <a:ln>
            <a:noFill/>
          </a:ln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99291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 – </a:t>
            </a:r>
            <a:r>
              <a:rPr lang="bg-BG" dirty="0"/>
              <a:t>9</a:t>
            </a:r>
            <a:r>
              <a:rPr lang="en-US" dirty="0"/>
              <a:t>0%</a:t>
            </a:r>
            <a:endParaRPr lang="bg-BG" dirty="0"/>
          </a:p>
          <a:p>
            <a:r>
              <a:rPr lang="en-US" dirty="0"/>
              <a:t>Homework + evaluation – </a:t>
            </a:r>
            <a:r>
              <a:rPr lang="bg-BG" dirty="0"/>
              <a:t>5</a:t>
            </a:r>
            <a:r>
              <a:rPr lang="en-US" dirty="0"/>
              <a:t>% + </a:t>
            </a:r>
            <a:r>
              <a:rPr lang="bg-BG" dirty="0"/>
              <a:t>5</a:t>
            </a:r>
            <a:r>
              <a:rPr lang="en-US" dirty="0"/>
              <a:t>%</a:t>
            </a:r>
          </a:p>
          <a:p>
            <a:r>
              <a:rPr lang="en-US" dirty="0"/>
              <a:t>Forum activity – bonus up to 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10</a:t>
            </a:r>
            <a:r>
              <a:rPr lang="en-US" dirty="0"/>
              <a:t>%</a:t>
            </a:r>
            <a:endParaRPr lang="bg-B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Scoring System for the “Web Fundamentals”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3212" y="4187583"/>
            <a:ext cx="3485214" cy="195172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923212" y="1330364"/>
            <a:ext cx="3485214" cy="247152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s://www.gladstonebrookes.co.uk/wp-content/uploads/2013/10/credit-score-ico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81864">
            <a:off x="2005781" y="3808153"/>
            <a:ext cx="4438606" cy="2421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00227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Practical HTML &amp; CSS exam</a:t>
            </a:r>
          </a:p>
          <a:p>
            <a:pPr lvl="1"/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You will be given a set of images</a:t>
            </a:r>
          </a:p>
          <a:p>
            <a:pPr lvl="1"/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You should create the HTML &amp; CSS</a:t>
            </a:r>
          </a:p>
          <a:p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Sample exam problem: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Fundamentals Exam</a:t>
            </a:r>
            <a:endParaRPr lang="en-US" dirty="0"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8196" name="Picture 4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746294" y="4267200"/>
            <a:ext cx="2748117" cy="19812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 descr="https://lh3.googleusercontent.com/-IzrO_gXzfSg/U05SKQx5VhI/AAAAAAAAOPI/BJRD8xuYGmI/w1044-h587-no/DSC05149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746294" y="1424275"/>
            <a:ext cx="2748117" cy="241308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://designshack.co.uk/wp-content/uploads/copypastelist-3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973" y="4016992"/>
            <a:ext cx="2393587" cy="2356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files.softicons.com/download/system-icons/adobe-cs4-files-folders-icons-by-deleket/png/256/File%20Adobe%20Dreamweaver%20HTML-0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1730" y="4441208"/>
            <a:ext cx="1406620" cy="1406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icons.iconarchive.com/icons/treetog/file-type/256/css-icon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1612" y="4441208"/>
            <a:ext cx="1406620" cy="1406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ight Arrow 4"/>
          <p:cNvSpPr/>
          <p:nvPr/>
        </p:nvSpPr>
        <p:spPr>
          <a:xfrm>
            <a:off x="3579812" y="5050808"/>
            <a:ext cx="914400" cy="300702"/>
          </a:xfrm>
          <a:prstGeom prst="rightArrow">
            <a:avLst/>
          </a:prstGeom>
          <a:solidFill>
            <a:srgbClr val="F0A22E">
              <a:alpha val="40000"/>
            </a:srgbClr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064078" y="4937500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tx2">
                    <a:lumMod val="75000"/>
                  </a:schemeClr>
                </a:solidFill>
              </a:rPr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17302250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Doing your homework is very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important</a:t>
            </a:r>
            <a:r>
              <a:rPr lang="en-US" dirty="0"/>
              <a:t>!</a:t>
            </a:r>
          </a:p>
          <a:p>
            <a:pPr lvl="1"/>
            <a:r>
              <a:rPr lang="en-US" dirty="0"/>
              <a:t>Programming can only be learned through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 lot of practice</a:t>
            </a:r>
            <a:r>
              <a:rPr lang="en-US" dirty="0"/>
              <a:t>!</a:t>
            </a:r>
          </a:p>
          <a:p>
            <a:pPr lvl="1"/>
            <a:r>
              <a:rPr lang="en-US" dirty="0"/>
              <a:t>You should write code every day!</a:t>
            </a:r>
          </a:p>
          <a:p>
            <a:r>
              <a:rPr lang="en-US" dirty="0"/>
              <a:t>Each lecture is followed by a few exercises</a:t>
            </a:r>
          </a:p>
          <a:p>
            <a:pPr lvl="1"/>
            <a:r>
              <a:rPr lang="en-US" dirty="0"/>
              <a:t>Try to solve them in class</a:t>
            </a:r>
          </a:p>
          <a:p>
            <a:pPr lvl="1"/>
            <a:r>
              <a:rPr lang="en-US" dirty="0"/>
              <a:t>The rest are your homework</a:t>
            </a:r>
          </a:p>
          <a:p>
            <a:r>
              <a:rPr lang="en-US" dirty="0"/>
              <a:t>Homework assignments are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due in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6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days </a:t>
            </a:r>
            <a:r>
              <a:rPr lang="en-US" dirty="0"/>
              <a:t>after each lecture</a:t>
            </a:r>
          </a:p>
          <a:p>
            <a:r>
              <a:rPr lang="en-US" dirty="0"/>
              <a:t>Submission will be accepted through our web site: </a:t>
            </a:r>
            <a:r>
              <a:rPr lang="en-US" dirty="0">
                <a:hlinkClick r:id="rId2"/>
              </a:rPr>
              <a:t>softuni.bg</a:t>
            </a:r>
            <a:r>
              <a:rPr lang="en-US" dirty="0"/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Assignments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380412" y="2870413"/>
            <a:ext cx="3150186" cy="200638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72479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95000"/>
              </a:lnSpc>
            </a:pPr>
            <a:r>
              <a:rPr lang="en-US" dirty="0"/>
              <a:t>G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ive feedback </a:t>
            </a:r>
            <a:r>
              <a:rPr lang="en-US" dirty="0"/>
              <a:t>to a few random homework submissions</a:t>
            </a:r>
          </a:p>
          <a:p>
            <a:pPr lvl="1">
              <a:lnSpc>
                <a:spcPct val="95000"/>
              </a:lnSpc>
            </a:pPr>
            <a:r>
              <a:rPr lang="en-US" dirty="0"/>
              <a:t>Students submit homework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anonymously</a:t>
            </a:r>
          </a:p>
          <a:p>
            <a:pPr lvl="2">
              <a:lnSpc>
                <a:spcPct val="95000"/>
              </a:lnSpc>
            </a:pPr>
            <a:r>
              <a:rPr lang="en-US" dirty="0"/>
              <a:t>Please exclude your name from the submissions!</a:t>
            </a:r>
          </a:p>
          <a:p>
            <a:pPr lvl="1">
              <a:lnSpc>
                <a:spcPct val="95000"/>
              </a:lnSpc>
            </a:pPr>
            <a:r>
              <a:rPr lang="en-US" dirty="0"/>
              <a:t>For each homework submitted</a:t>
            </a:r>
          </a:p>
          <a:p>
            <a:pPr lvl="2">
              <a:lnSpc>
                <a:spcPct val="95000"/>
              </a:lnSpc>
            </a:pPr>
            <a:r>
              <a:rPr lang="en-US" dirty="0"/>
              <a:t>Students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evaluate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random homeworks</a:t>
            </a:r>
          </a:p>
          <a:p>
            <a:pPr lvl="2">
              <a:lnSpc>
                <a:spcPct val="95000"/>
              </a:lnSpc>
            </a:pPr>
            <a:r>
              <a:rPr lang="en-US" dirty="0"/>
              <a:t>From the same topic, after the deadline</a:t>
            </a:r>
          </a:p>
          <a:p>
            <a:pPr lvl="2">
              <a:lnSpc>
                <a:spcPct val="95000"/>
              </a:lnSpc>
            </a:pPr>
            <a:r>
              <a:rPr lang="en-US" dirty="0"/>
              <a:t>Give written feedback, at least 200 characters</a:t>
            </a:r>
          </a:p>
          <a:p>
            <a:pPr lvl="2">
              <a:lnSpc>
                <a:spcPct val="95000"/>
              </a:lnSpc>
            </a:pPr>
            <a:r>
              <a:rPr lang="en-US" dirty="0"/>
              <a:t>Low-quality feedback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report for punishment</a:t>
            </a:r>
          </a:p>
          <a:p>
            <a:pPr lvl="1">
              <a:lnSpc>
                <a:spcPct val="95000"/>
              </a:lnSpc>
            </a:pPr>
            <a:r>
              <a:rPr lang="en-US" dirty="0"/>
              <a:t>Everyone will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get feedback </a:t>
            </a:r>
            <a:r>
              <a:rPr lang="en-US" dirty="0"/>
              <a:t>for their homework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Peer Reviews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7612" y="3214547"/>
            <a:ext cx="2728800" cy="181465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96208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55862" y="1900001"/>
            <a:ext cx="7086600" cy="820600"/>
          </a:xfrm>
        </p:spPr>
        <p:txBody>
          <a:bodyPr/>
          <a:lstStyle/>
          <a:p>
            <a:pPr algn="r"/>
            <a:r>
              <a:rPr lang="en-US" dirty="0"/>
              <a:t>Resources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17662" y="2862680"/>
            <a:ext cx="7924800" cy="719034"/>
          </a:xfrm>
        </p:spPr>
        <p:txBody>
          <a:bodyPr/>
          <a:lstStyle/>
          <a:p>
            <a:pPr algn="r"/>
            <a:r>
              <a:rPr lang="en-US" dirty="0"/>
              <a:t>What We Need Additionally?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662" y="3752788"/>
            <a:ext cx="3918458" cy="26000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8438" y="3757290"/>
            <a:ext cx="1724025" cy="259551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2" y="1219200"/>
            <a:ext cx="1619250" cy="1619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4663" y="457200"/>
            <a:ext cx="1600199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342062" y="438149"/>
            <a:ext cx="9144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789862" y="609599"/>
            <a:ext cx="762000" cy="783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5129" y="3990601"/>
            <a:ext cx="1734266" cy="2124386"/>
          </a:xfrm>
          <a:prstGeom prst="rect">
            <a:avLst/>
          </a:prstGeom>
          <a:noFill/>
          <a:effectLst>
            <a:glow rad="127000">
              <a:schemeClr val="accent4">
                <a:lumMod val="60000"/>
                <a:lumOff val="40000"/>
                <a:alpha val="25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162075">
            <a:off x="2646968" y="867926"/>
            <a:ext cx="1297553" cy="1530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://2.bp.blogspot.com/-yG-zPuNuVow/UC1sInLEyVI/AAAAAAAAACc/3Apwctm139Q/s1600/css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8612" y="4495800"/>
            <a:ext cx="2374399" cy="17808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www.clipartbest.com/download?clipart=bcyrERxcL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0353" y="1535370"/>
            <a:ext cx="2290916" cy="2370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63803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Web Fundamentals official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web site</a:t>
            </a:r>
            <a:r>
              <a:rPr lang="en-US" dirty="0"/>
              <a:t>:</a:t>
            </a:r>
          </a:p>
          <a:p>
            <a:pPr lvl="1"/>
            <a:endParaRPr lang="en-US" sz="2900" dirty="0"/>
          </a:p>
          <a:p>
            <a:pPr>
              <a:spcBef>
                <a:spcPts val="3600"/>
              </a:spcBef>
            </a:pPr>
            <a:r>
              <a:rPr lang="en-US" sz="3200" dirty="0"/>
              <a:t>Register for the "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Software University Forum</a:t>
            </a:r>
            <a:r>
              <a:rPr lang="en-US" sz="3200" dirty="0"/>
              <a:t>":</a:t>
            </a:r>
          </a:p>
          <a:p>
            <a:pPr lvl="1"/>
            <a:r>
              <a:rPr lang="en-US" dirty="0"/>
              <a:t>Discuss the course exercises with your colleagues</a:t>
            </a:r>
          </a:p>
          <a:p>
            <a:pPr lvl="1"/>
            <a:r>
              <a:rPr lang="en-US" dirty="0"/>
              <a:t>Find solutions for all course exercises</a:t>
            </a:r>
          </a:p>
          <a:p>
            <a:pPr lvl="1"/>
            <a:r>
              <a:rPr lang="en-US" dirty="0"/>
              <a:t>Share source code / discuss ideas / help each other</a:t>
            </a:r>
            <a:endParaRPr lang="en-US" sz="31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Web Site &amp; Forums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912812" y="1924966"/>
            <a:ext cx="10363200" cy="75329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  <a:hlinkClick r:id="rId3"/>
              </a:rPr>
              <a:t>https://softuni.bg/courses/web-fundamentals/ </a:t>
            </a:r>
            <a:endParaRPr lang="en-US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838412" y="3227514"/>
            <a:ext cx="1727241" cy="190045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ounded Rectangle 7"/>
          <p:cNvSpPr/>
          <p:nvPr/>
        </p:nvSpPr>
        <p:spPr>
          <a:xfrm>
            <a:off x="1702412" y="5627710"/>
            <a:ext cx="8784000" cy="75329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2600" b="1" noProof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5"/>
              </a:rPr>
              <a:t>https://softuni.bg/forum</a:t>
            </a:r>
            <a:endParaRPr lang="en-US" sz="2600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11736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Course Objectives</a:t>
            </a:r>
            <a:endParaRPr lang="bg-BG" dirty="0"/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Course Program</a:t>
            </a:r>
            <a:endParaRPr lang="bg-BG" dirty="0"/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Trainers Team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Course Schedule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Exams and Evaluation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Learning Resources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9512" y="1231496"/>
            <a:ext cx="3733800" cy="4814465"/>
          </a:xfrm>
          <a:prstGeom prst="rect">
            <a:avLst/>
          </a:prstGeom>
        </p:spPr>
      </p:pic>
      <p:pic>
        <p:nvPicPr>
          <p:cNvPr id="6" name="Picture 2" descr="http://www.graphicsfuel.com/wp-content/uploads/2012/07/books-icon-51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46182" y="1156770"/>
            <a:ext cx="2272230" cy="227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6212" y="3831530"/>
            <a:ext cx="2035872" cy="203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158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lecture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slides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videos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homework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assignments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projects</a:t>
            </a:r>
            <a:r>
              <a:rPr lang="en-US" dirty="0"/>
              <a:t> and other resources are open content, available for free</a:t>
            </a:r>
          </a:p>
          <a:p>
            <a:pPr lvl="1"/>
            <a:r>
              <a:rPr lang="en-US" dirty="0"/>
              <a:t>Visit the course web site to access the course resources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Slides </a:t>
            </a:r>
            <a:r>
              <a:rPr lang="en-US" dirty="0"/>
              <a:t>and Videos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5412" y="3429000"/>
            <a:ext cx="2736000" cy="27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/>
          <a:stretch/>
        </p:blipFill>
        <p:spPr>
          <a:xfrm>
            <a:off x="3625358" y="3371080"/>
            <a:ext cx="4818054" cy="29379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12" y="3471369"/>
            <a:ext cx="2780017" cy="2737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030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 txBox="1">
            <a:spLocks/>
          </p:cNvSpPr>
          <p:nvPr/>
        </p:nvSpPr>
        <p:spPr>
          <a:xfrm>
            <a:off x="303213" y="1218621"/>
            <a:ext cx="11577624" cy="5502855"/>
          </a:xfrm>
          <a:prstGeom prst="rect">
            <a:avLst/>
          </a:prstGeom>
        </p:spPr>
        <p:txBody>
          <a:bodyPr vert="horz" lIns="108000" tIns="36000" rIns="108000" bIns="36000" rtlCol="0">
            <a:normAutofit lnSpcReduction="10000"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90000"/>
              </a:lnSpc>
              <a:spcAft>
                <a:spcPts val="1800"/>
              </a:spcAft>
            </a:pPr>
            <a:r>
              <a:rPr lang="en-US" sz="3200" dirty="0"/>
              <a:t>HTML &amp; CSS @ Codecademy</a:t>
            </a:r>
          </a:p>
          <a:p>
            <a:pPr lvl="1">
              <a:lnSpc>
                <a:spcPct val="90000"/>
              </a:lnSpc>
              <a:spcAft>
                <a:spcPts val="1800"/>
              </a:spcAft>
            </a:pPr>
            <a:r>
              <a:rPr lang="en-US" sz="3000" dirty="0">
                <a:hlinkClick r:id="rId2"/>
              </a:rPr>
              <a:t>http://www.codecademy.com/tracks/web</a:t>
            </a:r>
          </a:p>
          <a:p>
            <a:pPr lvl="0">
              <a:lnSpc>
                <a:spcPct val="90000"/>
              </a:lnSpc>
              <a:spcAft>
                <a:spcPts val="1800"/>
              </a:spcAft>
            </a:pPr>
            <a:r>
              <a:rPr lang="en-US" sz="3200" dirty="0"/>
              <a:t>W3School HTML Tutorial</a:t>
            </a:r>
          </a:p>
          <a:p>
            <a:pPr lvl="1">
              <a:lnSpc>
                <a:spcPct val="90000"/>
              </a:lnSpc>
              <a:spcAft>
                <a:spcPts val="1800"/>
              </a:spcAft>
            </a:pPr>
            <a:r>
              <a:rPr lang="en-US" sz="3000" dirty="0">
                <a:hlinkClick r:id="rId3"/>
              </a:rPr>
              <a:t>http://www.w3schools.com/html/</a:t>
            </a:r>
            <a:endParaRPr lang="en-US" sz="3000" dirty="0"/>
          </a:p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dirty="0"/>
              <a:t>Learn to Code HTML &amp; CSS</a:t>
            </a:r>
          </a:p>
          <a:p>
            <a:pPr lvl="1">
              <a:lnSpc>
                <a:spcPct val="90000"/>
              </a:lnSpc>
              <a:spcAft>
                <a:spcPts val="1800"/>
              </a:spcAft>
            </a:pPr>
            <a:r>
              <a:rPr lang="en-US" dirty="0">
                <a:hlinkClick r:id="rId4"/>
              </a:rPr>
              <a:t>http://learn.shayhowe.com/html-css/</a:t>
            </a:r>
            <a:endParaRPr lang="en-US" dirty="0"/>
          </a:p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dirty="0"/>
              <a:t>CSS Tricks</a:t>
            </a:r>
          </a:p>
          <a:p>
            <a:pPr lvl="1">
              <a:lnSpc>
                <a:spcPct val="90000"/>
              </a:lnSpc>
              <a:spcAft>
                <a:spcPts val="1800"/>
              </a:spcAft>
            </a:pPr>
            <a:r>
              <a:rPr lang="en-US" dirty="0">
                <a:hlinkClick r:id="rId5"/>
              </a:rPr>
              <a:t>http://css-tricks.com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&amp; CSS Tutorials</a:t>
            </a:r>
          </a:p>
        </p:txBody>
      </p:sp>
      <p:pic>
        <p:nvPicPr>
          <p:cNvPr id="3076" name="Picture 4" descr="https://innovationportal.org/sites/default/files/Video%20tutorial%20icon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5787" y="2438400"/>
            <a:ext cx="2381250" cy="279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87917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Software University Learning System (SULS)</a:t>
            </a:r>
          </a:p>
          <a:p>
            <a:pPr lvl="1"/>
            <a:r>
              <a:rPr lang="en-US" dirty="0">
                <a:hlinkClick r:id="rId2"/>
              </a:rPr>
              <a:t>www.softuni.bg</a:t>
            </a:r>
            <a:endParaRPr lang="en-US" dirty="0"/>
          </a:p>
          <a:p>
            <a:pPr lvl="1"/>
            <a:r>
              <a:rPr lang="en-US" dirty="0"/>
              <a:t>Important resource for students</a:t>
            </a:r>
          </a:p>
          <a:p>
            <a:pPr lvl="1"/>
            <a:r>
              <a:rPr lang="en-US" dirty="0"/>
              <a:t>Homework submissions</a:t>
            </a:r>
          </a:p>
          <a:p>
            <a:pPr lvl="1"/>
            <a:r>
              <a:rPr lang="en-US" dirty="0"/>
              <a:t>Homework check-up</a:t>
            </a:r>
          </a:p>
          <a:p>
            <a:pPr lvl="1"/>
            <a:r>
              <a:rPr lang="en-US" dirty="0"/>
              <a:t>Exams and results</a:t>
            </a:r>
          </a:p>
          <a:p>
            <a:pPr lvl="1"/>
            <a:r>
              <a:rPr lang="en-US" dirty="0"/>
              <a:t>Reports about your progress</a:t>
            </a:r>
          </a:p>
          <a:p>
            <a:pPr lvl="1"/>
            <a:r>
              <a:rPr lang="en-US" dirty="0"/>
              <a:t>…</a:t>
            </a:r>
          </a:p>
          <a:p>
            <a:pPr lvl="1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Software University Learning System (SULS)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7642" y="3276600"/>
            <a:ext cx="5772257" cy="300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457394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dirty="0"/>
              <a:t>You will need a text editor, e.g.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Notepad++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You may try many HTML authoring tools like:</a:t>
            </a:r>
          </a:p>
          <a:p>
            <a:pPr lvl="1">
              <a:lnSpc>
                <a:spcPct val="100000"/>
              </a:lnSpc>
            </a:pPr>
            <a:r>
              <a:rPr lang="en-US">
                <a:solidFill>
                  <a:schemeClr val="tx2">
                    <a:lumMod val="75000"/>
                  </a:schemeClr>
                </a:solidFill>
              </a:rPr>
              <a:t>Sublime Text / Atom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Brackets</a:t>
            </a:r>
          </a:p>
          <a:p>
            <a:pPr lvl="1">
              <a:lnSpc>
                <a:spcPct val="100000"/>
              </a:lnSpc>
            </a:pP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Aptana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Studio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Microsoft Visual Studio</a:t>
            </a:r>
          </a:p>
          <a:p>
            <a:pPr lvl="1">
              <a:lnSpc>
                <a:spcPct val="100000"/>
              </a:lnSpc>
            </a:pP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Netbeans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Webstorm</a:t>
            </a:r>
            <a:endParaRPr lang="en-US" dirty="0"/>
          </a:p>
          <a:p>
            <a:pPr lvl="1">
              <a:lnSpc>
                <a:spcPct val="100000"/>
              </a:lnSpc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Recommended Software</a:t>
            </a:r>
          </a:p>
        </p:txBody>
      </p:sp>
      <p:pic>
        <p:nvPicPr>
          <p:cNvPr id="4098" name="Picture 2" descr="http://www.awebstudio.com/wp-content/uploads/tools-ico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1912" y="3733800"/>
            <a:ext cx="2476500" cy="2476500"/>
          </a:xfrm>
          <a:prstGeom prst="roundRect">
            <a:avLst>
              <a:gd name="adj" fmla="val 21539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://2.bp.blogspot.com/-GU9uyq5JF-g/UkP9UlsSiAI/AAAAAAAAATU/oFVLcdB5ZFI/s1600/text_icon_v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0512" y="1371600"/>
            <a:ext cx="2019300" cy="2019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11431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24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2" y="1151121"/>
            <a:ext cx="11804821" cy="557035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The "Web Fundamentals" course teaches</a:t>
            </a:r>
          </a:p>
          <a:p>
            <a:pPr lvl="1">
              <a:lnSpc>
                <a:spcPct val="100000"/>
              </a:lnSpc>
            </a:pPr>
            <a:r>
              <a:rPr lang="en-US" sz="3000" dirty="0"/>
              <a:t>The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first steps in HTML &amp; CSS</a:t>
            </a:r>
            <a:endParaRPr lang="en-US" sz="3000" dirty="0"/>
          </a:p>
          <a:p>
            <a:pPr>
              <a:lnSpc>
                <a:spcPct val="100000"/>
              </a:lnSpc>
            </a:pPr>
            <a:r>
              <a:rPr lang="en-US" sz="3200" dirty="0"/>
              <a:t>Training program</a:t>
            </a:r>
          </a:p>
          <a:p>
            <a:pPr lvl="1">
              <a:lnSpc>
                <a:spcPct val="100000"/>
              </a:lnSpc>
            </a:pPr>
            <a:r>
              <a:rPr lang="en-US" sz="3000" dirty="0"/>
              <a:t>HTML, Tags, Tables, Forms, Semantic HTML,</a:t>
            </a:r>
            <a:br>
              <a:rPr lang="en-US" sz="3000" dirty="0"/>
            </a:br>
            <a:r>
              <a:rPr lang="en-US" sz="3000" dirty="0"/>
              <a:t>CSS, Styles, Positioning, Layout, Responsive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Practical exam</a:t>
            </a:r>
          </a:p>
          <a:p>
            <a:pPr lvl="1">
              <a:lnSpc>
                <a:spcPct val="100000"/>
              </a:lnSpc>
            </a:pPr>
            <a:r>
              <a:rPr lang="en-US" sz="3000" dirty="0"/>
              <a:t>Form image to HTML &amp; CSS + score system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Learning resources</a:t>
            </a:r>
          </a:p>
          <a:p>
            <a:pPr lvl="1">
              <a:lnSpc>
                <a:spcPct val="100000"/>
              </a:lnSpc>
            </a:pPr>
            <a:r>
              <a:rPr lang="en-US" sz="3000" dirty="0"/>
              <a:t>Lectures, videos, software, books, forum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pic>
        <p:nvPicPr>
          <p:cNvPr id="7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8412" y="1377953"/>
            <a:ext cx="3791856" cy="2813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7847012" y="4452301"/>
            <a:ext cx="3544199" cy="1872299"/>
            <a:chOff x="998778" y="2709000"/>
            <a:chExt cx="7687634" cy="3510730"/>
          </a:xfrm>
        </p:grpSpPr>
        <p:pic>
          <p:nvPicPr>
            <p:cNvPr id="9" name="Picture 4"/>
            <p:cNvPicPr>
              <a:picLocks noChangeAspect="1" noChangeArrowheads="1"/>
            </p:cNvPicPr>
            <p:nvPr/>
          </p:nvPicPr>
          <p:blipFill>
            <a:blip r:embed="rId4" cstate="screen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8778" y="2709000"/>
              <a:ext cx="7687634" cy="351073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10" name="TextBox 9"/>
            <p:cNvSpPr txBox="1"/>
            <p:nvPr/>
          </p:nvSpPr>
          <p:spPr>
            <a:xfrm rot="21361232">
              <a:off x="1603866" y="3732944"/>
              <a:ext cx="6576452" cy="1327851"/>
            </a:xfrm>
            <a:prstGeom prst="rect">
              <a:avLst/>
            </a:prstGeom>
            <a:noFill/>
          </p:spPr>
          <p:txBody>
            <a:bodyPr wrap="none" rtlCol="0">
              <a:prstTxWarp prst="textCascadeUp">
                <a:avLst/>
              </a:prstTxWarp>
              <a:spAutoFit/>
            </a:bodyPr>
            <a:lstStyle/>
            <a:p>
              <a:r>
                <a:rPr lang="en-US" sz="10700" b="1" dirty="0">
                  <a:ln w="3175">
                    <a:solidFill>
                      <a:srgbClr val="FFFFFF">
                        <a:alpha val="50000"/>
                      </a:srgbClr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  <a:alpha val="49804"/>
                    </a:schemeClr>
                  </a:solidFill>
                  <a:effectLst>
                    <a:outerShdw blurRad="88900" sx="102000" sy="102000" algn="ctr" rotWithShape="0">
                      <a:prstClr val="black"/>
                    </a:outerShdw>
                  </a:effectLst>
                </a:rPr>
                <a:t>HTML &amp; CSS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497753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80612" y="2729472"/>
            <a:ext cx="1726158" cy="932887"/>
          </a:xfrm>
          <a:prstGeom prst="roundRect">
            <a:avLst>
              <a:gd name="adj" fmla="val 2953"/>
            </a:avLst>
          </a:prstGeom>
        </p:spPr>
      </p:pic>
      <p:pic>
        <p:nvPicPr>
          <p:cNvPr id="5" name="Picture 4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2764" y="1295401"/>
            <a:ext cx="1752600" cy="804224"/>
          </a:xfrm>
          <a:prstGeom prst="roundRect">
            <a:avLst>
              <a:gd name="adj" fmla="val 3159"/>
            </a:avLst>
          </a:prstGeom>
        </p:spPr>
      </p:pic>
      <p:pic>
        <p:nvPicPr>
          <p:cNvPr id="7" name="Picture 6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68146" y="1295400"/>
            <a:ext cx="2040956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8" name="Picture 7">
            <a:hlinkClick r:id="rId9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24428" y="1295400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9" name="Picture 8">
            <a:hlinkClick r:id="rId11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12764" y="5373443"/>
            <a:ext cx="3352800" cy="849557"/>
          </a:xfrm>
          <a:prstGeom prst="roundRect">
            <a:avLst>
              <a:gd name="adj" fmla="val 3159"/>
            </a:avLst>
          </a:prstGeom>
        </p:spPr>
      </p:pic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Web Fundamentals (HTML and CSS)</a:t>
            </a:r>
          </a:p>
        </p:txBody>
      </p:sp>
      <p:pic>
        <p:nvPicPr>
          <p:cNvPr id="13" name="Picture 12">
            <a:hlinkClick r:id="rId13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358563" y="5373443"/>
            <a:ext cx="2753589" cy="849556"/>
          </a:xfrm>
          <a:prstGeom prst="roundRect">
            <a:avLst>
              <a:gd name="adj" fmla="val 2953"/>
            </a:avLst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hlinkClick r:id="rId15"/>
              </a:rPr>
              <a:t>https://softuni.bg/courses/web-fundamentals</a:t>
            </a:r>
            <a:endParaRPr lang="en-US" dirty="0"/>
          </a:p>
        </p:txBody>
      </p:sp>
      <p:pic>
        <p:nvPicPr>
          <p:cNvPr id="16" name="Picture 15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633728" y="5373443"/>
            <a:ext cx="4073042" cy="849556"/>
          </a:xfrm>
          <a:prstGeom prst="roundRect">
            <a:avLst>
              <a:gd name="adj" fmla="val 3159"/>
            </a:avLst>
          </a:prstGeom>
        </p:spPr>
      </p:pic>
      <p:pic>
        <p:nvPicPr>
          <p:cNvPr id="18" name="Picture 17">
            <a:hlinkClick r:id="rId18"/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075612" y="1316222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4" name="Picture 3">
            <a:hlinkClick r:id="rId20"/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713413" y="4251041"/>
            <a:ext cx="5993358" cy="550371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4355648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88815" y="4724400"/>
            <a:ext cx="11804822" cy="1997079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2400" dirty="0"/>
              <a:t>Attribution: this work may contain portions from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5"/>
              </a:rPr>
              <a:t>HTML Basics</a:t>
            </a:r>
            <a:r>
              <a:rPr lang="en-US" sz="2000" dirty="0"/>
              <a:t>" course by </a:t>
            </a:r>
            <a:r>
              <a:rPr lang="en-US" sz="2000" noProof="1"/>
              <a:t>Telerik Academy</a:t>
            </a:r>
            <a:r>
              <a:rPr lang="en-US" sz="2000" dirty="0"/>
              <a:t> under </a:t>
            </a:r>
            <a:r>
              <a:rPr lang="en-US" sz="2000" dirty="0">
                <a:hlinkClick r:id="rId6"/>
              </a:rPr>
              <a:t>CC-BY-NC-SA</a:t>
            </a:r>
            <a:r>
              <a:rPr lang="en-US" sz="2000" dirty="0"/>
              <a:t> license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7"/>
              </a:rPr>
              <a:t>CSS Styling</a:t>
            </a:r>
            <a:r>
              <a:rPr lang="en-US" sz="2000" dirty="0"/>
              <a:t>" course by </a:t>
            </a:r>
            <a:r>
              <a:rPr lang="en-US" sz="2000" noProof="1"/>
              <a:t>Telerik Academy</a:t>
            </a:r>
            <a:r>
              <a:rPr lang="en-US" sz="2000" dirty="0"/>
              <a:t> under </a:t>
            </a:r>
            <a:r>
              <a:rPr lang="en-US" sz="2000" dirty="0">
                <a:hlinkClick r:id="rId6"/>
              </a:rPr>
              <a:t>CC-BY-NC-SA</a:t>
            </a:r>
            <a:r>
              <a:rPr lang="en-US" sz="2000" dirty="0"/>
              <a:t> license</a:t>
            </a:r>
          </a:p>
        </p:txBody>
      </p:sp>
    </p:spTree>
    <p:extLst>
      <p:ext uri="{BB962C8B-B14F-4D97-AF65-F5344CB8AC3E}">
        <p14:creationId xmlns:p14="http://schemas.microsoft.com/office/powerpoint/2010/main" val="40077658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Foundation – </a:t>
            </a:r>
            <a:r>
              <a:rPr lang="en-US" sz="3200" noProof="1">
                <a:hlinkClick r:id="rId3"/>
              </a:rPr>
              <a:t>softuni.org</a:t>
            </a:r>
            <a:endParaRPr lang="en-US" sz="32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descr="http://softuni.bg" title="Software University">
            <a:hlinkClick r:id="rId4" tooltip="Software University"/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6400" y="1594686"/>
            <a:ext cx="1701050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descr="http://softuni.org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descr="http://www.facebook.com/SoftwareUniversity" title="Software University @ Facebook">
            <a:hlinkClick r:id="rId10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http://www.youtube.com/SoftwareUniversity" title="Software University Videos @ YouTube">
            <a:hlinkClick r:id="rId6" tooltip="Software University YouTube Video Channel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7" tooltip="Software University Discussion Forum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4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762304" y="3093954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5823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5212" y="4901701"/>
            <a:ext cx="9982200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/>
              <a:t>Web Fundamentals (HTML + CSS)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598612" y="5712544"/>
            <a:ext cx="8938472" cy="688256"/>
          </a:xfrm>
        </p:spPr>
        <p:txBody>
          <a:bodyPr/>
          <a:lstStyle/>
          <a:p>
            <a:r>
              <a:rPr lang="en-US" dirty="0"/>
              <a:t>Course Objectives &amp; Program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7812" y="1004888"/>
            <a:ext cx="6477000" cy="3643312"/>
          </a:xfrm>
          <a:prstGeom prst="ellipse">
            <a:avLst/>
          </a:prstGeom>
          <a:noFill/>
          <a:effectLst>
            <a:softEdge rad="317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21944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0"/>
            <a:ext cx="11804822" cy="5486035"/>
          </a:xfrm>
        </p:spPr>
        <p:txBody>
          <a:bodyPr bIns="72000">
            <a:noAutofit/>
          </a:bodyPr>
          <a:lstStyle/>
          <a:p>
            <a:pPr marL="450850" indent="-450850">
              <a:lnSpc>
                <a:spcPct val="140000"/>
              </a:lnSpc>
              <a:buFont typeface="+mj-lt"/>
              <a:buAutoNum type="arabicPeriod"/>
            </a:pPr>
            <a:r>
              <a:rPr lang="en-US" sz="3200" dirty="0"/>
              <a:t>Web Technologies Basics - History, Pages, Site, Applications, Tools…</a:t>
            </a:r>
          </a:p>
          <a:p>
            <a:pPr marL="514350" indent="-514350">
              <a:lnSpc>
                <a:spcPct val="140000"/>
              </a:lnSpc>
              <a:buFont typeface="+mj-lt"/>
              <a:buAutoNum type="arabicPeriod"/>
            </a:pPr>
            <a:r>
              <a:rPr lang="en-US" sz="3200" dirty="0"/>
              <a:t>HTML Overview - Document Structure, Basics Tags, Elements</a:t>
            </a:r>
          </a:p>
          <a:p>
            <a:pPr marL="450850" indent="-450850">
              <a:lnSpc>
                <a:spcPct val="140000"/>
              </a:lnSpc>
              <a:buFont typeface="+mj-lt"/>
              <a:buAutoNum type="arabicPeriod"/>
            </a:pPr>
            <a:r>
              <a:rPr lang="en-US" sz="3200" dirty="0"/>
              <a:t>HTML Tables</a:t>
            </a:r>
          </a:p>
          <a:p>
            <a:pPr marL="450850" indent="-450850">
              <a:lnSpc>
                <a:spcPct val="140000"/>
              </a:lnSpc>
              <a:buFont typeface="+mj-lt"/>
              <a:buAutoNum type="arabicPeriod"/>
            </a:pPr>
            <a:r>
              <a:rPr lang="en-US" sz="3200" dirty="0"/>
              <a:t>Semantic HTML - HTML5 tags and rules</a:t>
            </a:r>
          </a:p>
          <a:p>
            <a:pPr marL="450850" indent="-450850">
              <a:lnSpc>
                <a:spcPct val="140000"/>
              </a:lnSpc>
              <a:buFont typeface="+mj-lt"/>
              <a:buAutoNum type="arabicPeriod"/>
            </a:pPr>
            <a:r>
              <a:rPr lang="en-US" sz="3200" dirty="0"/>
              <a:t>CSS Overview</a:t>
            </a:r>
          </a:p>
          <a:p>
            <a:pPr marL="450850" indent="-450850">
              <a:lnSpc>
                <a:spcPct val="140000"/>
              </a:lnSpc>
              <a:buFont typeface="+mj-lt"/>
              <a:buAutoNum type="arabicPeriod"/>
            </a:pPr>
            <a:r>
              <a:rPr lang="en-US" sz="3200" dirty="0"/>
              <a:t>CSS Presentation - CSS Properties. Styling text, boxes...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Web Fundamentals – Course Topics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2412" y="3034742"/>
            <a:ext cx="2516198" cy="1896977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7" name="Picture 2" descr="http://www.tecnoquo.com/wp-content/uploads/2009/08/css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3950" y="3842592"/>
            <a:ext cx="1227462" cy="1262808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84360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04246"/>
            <a:ext cx="11804822" cy="5448953"/>
          </a:xfrm>
        </p:spPr>
        <p:txBody>
          <a:bodyPr>
            <a:noAutofit/>
          </a:bodyPr>
          <a:lstStyle/>
          <a:p>
            <a:pPr marL="627063" indent="-627063">
              <a:lnSpc>
                <a:spcPct val="140000"/>
              </a:lnSpc>
              <a:spcBef>
                <a:spcPts val="300"/>
              </a:spcBef>
              <a:spcAft>
                <a:spcPts val="300"/>
              </a:spcAft>
              <a:buFont typeface="+mj-lt"/>
              <a:buAutoNum type="arabicPeriod" startAt="7"/>
            </a:pPr>
            <a:r>
              <a:rPr lang="en-US" sz="3200" dirty="0"/>
              <a:t>HTML Forms</a:t>
            </a:r>
          </a:p>
          <a:p>
            <a:pPr marL="627063" indent="-627063">
              <a:lnSpc>
                <a:spcPct val="140000"/>
              </a:lnSpc>
              <a:spcBef>
                <a:spcPts val="300"/>
              </a:spcBef>
              <a:spcAft>
                <a:spcPts val="300"/>
              </a:spcAft>
              <a:buFont typeface="+mj-lt"/>
              <a:buAutoNum type="arabicPeriod" startAt="7"/>
            </a:pPr>
            <a:r>
              <a:rPr lang="en-US" sz="3200" dirty="0"/>
              <a:t>CSS Layout &amp; Positioning</a:t>
            </a:r>
          </a:p>
          <a:p>
            <a:pPr marL="627063" indent="-627063">
              <a:lnSpc>
                <a:spcPct val="140000"/>
              </a:lnSpc>
              <a:spcBef>
                <a:spcPts val="300"/>
              </a:spcBef>
              <a:spcAft>
                <a:spcPts val="300"/>
              </a:spcAft>
              <a:buFont typeface="+mj-lt"/>
              <a:buAutoNum type="arabicPeriod" startAt="7"/>
            </a:pPr>
            <a:r>
              <a:rPr lang="en-US" sz="3200" dirty="0"/>
              <a:t>Lab on All Course Material</a:t>
            </a:r>
          </a:p>
          <a:p>
            <a:pPr marL="627063" indent="-627063">
              <a:lnSpc>
                <a:spcPct val="140000"/>
              </a:lnSpc>
              <a:spcBef>
                <a:spcPts val="300"/>
              </a:spcBef>
              <a:spcAft>
                <a:spcPts val="300"/>
              </a:spcAft>
              <a:buFont typeface="+mj-lt"/>
              <a:buAutoNum type="arabicPeriod" startAt="7"/>
            </a:pPr>
            <a:r>
              <a:rPr lang="en-US" sz="3200" dirty="0"/>
              <a:t>Responsive Design. Bootstrap</a:t>
            </a:r>
          </a:p>
          <a:p>
            <a:pPr marL="627063" indent="-627063">
              <a:lnSpc>
                <a:spcPct val="140000"/>
              </a:lnSpc>
              <a:spcBef>
                <a:spcPts val="300"/>
              </a:spcBef>
              <a:spcAft>
                <a:spcPts val="300"/>
              </a:spcAft>
              <a:buFont typeface="+mj-lt"/>
              <a:buAutoNum type="arabicPeriod" startAt="7"/>
            </a:pPr>
            <a:r>
              <a:rPr lang="en-US" sz="3200" dirty="0"/>
              <a:t>Exam Preparation</a:t>
            </a:r>
          </a:p>
          <a:p>
            <a:pPr marL="627063" indent="-627063">
              <a:lnSpc>
                <a:spcPct val="140000"/>
              </a:lnSpc>
              <a:spcBef>
                <a:spcPts val="300"/>
              </a:spcBef>
              <a:spcAft>
                <a:spcPts val="300"/>
              </a:spcAft>
              <a:buFont typeface="+mj-lt"/>
              <a:buAutoNum type="arabicPeriod" startAt="7"/>
            </a:pPr>
            <a:r>
              <a:rPr lang="en-US" sz="3200" dirty="0"/>
              <a:t>Workshop</a:t>
            </a:r>
          </a:p>
          <a:p>
            <a:pPr marL="627063" indent="-627063">
              <a:lnSpc>
                <a:spcPct val="140000"/>
              </a:lnSpc>
              <a:spcBef>
                <a:spcPts val="300"/>
              </a:spcBef>
              <a:spcAft>
                <a:spcPts val="300"/>
              </a:spcAft>
              <a:buFont typeface="+mj-lt"/>
              <a:buAutoNum type="arabicPeriod" startAt="7"/>
            </a:pPr>
            <a:r>
              <a:rPr lang="en-US" sz="3200" dirty="0"/>
              <a:t>Practical Exam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Fundamentals – Course Topics (2)</a:t>
            </a:r>
          </a:p>
        </p:txBody>
      </p:sp>
      <p:pic>
        <p:nvPicPr>
          <p:cNvPr id="2052" name="Picture 4" descr="http://www.piniton.co.uk/images/badge-button-pin/I%20heart%20love%20css-search-tags-geek-computing-000000026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4212" y="1633639"/>
            <a:ext cx="2667945" cy="2534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99578" y="3962400"/>
            <a:ext cx="2257034" cy="2316168"/>
          </a:xfrm>
          <a:prstGeom prst="roundRect">
            <a:avLst>
              <a:gd name="adj" fmla="val 8401"/>
            </a:avLst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3423911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727940" y="5580200"/>
            <a:ext cx="8938472" cy="820600"/>
          </a:xfrm>
        </p:spPr>
        <p:txBody>
          <a:bodyPr/>
          <a:lstStyle/>
          <a:p>
            <a:r>
              <a:rPr lang="en-US" dirty="0"/>
              <a:t>The Trainers Team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43068" y="1483371"/>
            <a:ext cx="6904144" cy="3754652"/>
          </a:xfrm>
          <a:prstGeom prst="roundRect">
            <a:avLst>
              <a:gd name="adj" fmla="val 46773"/>
            </a:avLst>
          </a:prstGeom>
          <a:effectLst>
            <a:softEdge rad="190500"/>
          </a:effectLst>
        </p:spPr>
      </p:pic>
    </p:spTree>
    <p:extLst>
      <p:ext uri="{BB962C8B-B14F-4D97-AF65-F5344CB8AC3E}">
        <p14:creationId xmlns:p14="http://schemas.microsoft.com/office/powerpoint/2010/main" val="31365737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295400"/>
            <a:ext cx="7732799" cy="5229602"/>
          </a:xfrm>
        </p:spPr>
        <p:txBody>
          <a:bodyPr>
            <a:normAutofit/>
          </a:bodyPr>
          <a:lstStyle/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400" b="1" noProof="1">
                <a:solidFill>
                  <a:schemeClr val="tx2">
                    <a:lumMod val="75000"/>
                  </a:schemeClr>
                </a:solidFill>
              </a:rPr>
              <a:t>Nikolay Bankin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Top performing student from the Software University (2014)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dirty="0"/>
              <a:t>Software Engineer at </a:t>
            </a:r>
            <a:r>
              <a:rPr lang="en-US" sz="3200" dirty="0" err="1" smtClean="0"/>
              <a:t>hacker.works</a:t>
            </a:r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Trainers Team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3212" y="1295400"/>
            <a:ext cx="32004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0803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6"/>
          </a:xfrm>
        </p:spPr>
        <p:txBody>
          <a:bodyPr/>
          <a:lstStyle/>
          <a:p>
            <a:r>
              <a:rPr lang="en-US" dirty="0">
                <a:cs typeface="Consolas" pitchFamily="49" charset="0"/>
              </a:rPr>
              <a:t>V</a:t>
            </a:r>
            <a:r>
              <a:rPr lang="en-US" dirty="0"/>
              <a:t>olunteer teaching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assistants</a:t>
            </a:r>
          </a:p>
          <a:p>
            <a:pPr lvl="1"/>
            <a:r>
              <a:rPr lang="en-US" dirty="0"/>
              <a:t>Developers from the software industry</a:t>
            </a:r>
          </a:p>
          <a:p>
            <a:pPr lvl="1"/>
            <a:r>
              <a:rPr lang="en-US" dirty="0"/>
              <a:t>Scholarship students from SoftUni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Volunteer Teaching Assistants</a:t>
            </a:r>
          </a:p>
        </p:txBody>
      </p:sp>
      <p:pic>
        <p:nvPicPr>
          <p:cNvPr id="7170" name="Picture 2" descr="https://lh5.googleusercontent.com/-g5RYOaB-LRc/U0xP1_eR7hI/AAAAAAAAEh4/Abf_bnqMj74/w1044-h587-no/DSC0496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412" y="3505200"/>
            <a:ext cx="4953000" cy="2784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https://lh6.googleusercontent.com/-vYLmM4OE3NE/UxygX_IVJbI/AAAAAAAADaQ/o4M0w-1ONOU/w1036-h587-no/DSC_009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9212" y="3505201"/>
            <a:ext cx="4915045" cy="2784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7212" y="1269599"/>
            <a:ext cx="3116045" cy="1778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7493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9684" y="4889776"/>
            <a:ext cx="10111528" cy="765200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/>
              <a:t>Web Fundamentals: More Details 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446212" y="5636344"/>
            <a:ext cx="8938472" cy="688256"/>
          </a:xfrm>
        </p:spPr>
        <p:txBody>
          <a:bodyPr/>
          <a:lstStyle/>
          <a:p>
            <a:r>
              <a:rPr lang="en-US" dirty="0"/>
              <a:t>Duration, Languages, Technologies</a:t>
            </a:r>
          </a:p>
        </p:txBody>
      </p:sp>
      <p:pic>
        <p:nvPicPr>
          <p:cNvPr id="4" name="Picture 2" descr="https://lh6.googleusercontent.com/-lgPcVMlgjqo/U0xPQMfvcXI/AAAAAAAAEcM/tQFy1O2QBP8/w1044-h587-no/DSC0492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3284" y="1172185"/>
            <a:ext cx="5844328" cy="3286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0754790"/>
      </p:ext>
    </p:extLst>
  </p:cSld>
  <p:clrMapOvr>
    <a:masterClrMapping/>
  </p:clrMapOvr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1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3.xml><?xml version="1.0" encoding="utf-8"?>
<a:theme xmlns:a="http://schemas.openxmlformats.org/drawingml/2006/main" name="2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4.xml><?xml version="1.0" encoding="utf-8"?>
<a:theme xmlns:a="http://schemas.openxmlformats.org/drawingml/2006/main" name="3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5.xml><?xml version="1.0" encoding="utf-8"?>
<a:theme xmlns:a="http://schemas.openxmlformats.org/drawingml/2006/main" name="5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6.xml><?xml version="1.0" encoding="utf-8"?>
<a:theme xmlns:a="http://schemas.openxmlformats.org/drawingml/2006/main" name="7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7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Software-University-Foundation</Template>
  <TotalTime>0</TotalTime>
  <Words>927</Words>
  <Application>Microsoft Office PowerPoint</Application>
  <PresentationFormat>Custom</PresentationFormat>
  <Paragraphs>202</Paragraphs>
  <Slides>27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27</vt:i4>
      </vt:variant>
    </vt:vector>
  </HeadingPairs>
  <TitlesOfParts>
    <vt:vector size="38" baseType="lpstr">
      <vt:lpstr>Arial</vt:lpstr>
      <vt:lpstr>Calibri</vt:lpstr>
      <vt:lpstr>Consolas</vt:lpstr>
      <vt:lpstr>Wingdings</vt:lpstr>
      <vt:lpstr>Wingdings 2</vt:lpstr>
      <vt:lpstr>SoftUni 16x9</vt:lpstr>
      <vt:lpstr>1_SoftUni 16x9</vt:lpstr>
      <vt:lpstr>2_SoftUni 16x9</vt:lpstr>
      <vt:lpstr>3_SoftUni 16x9</vt:lpstr>
      <vt:lpstr>5_SoftUni 16x9</vt:lpstr>
      <vt:lpstr>7_SoftUni 16x9</vt:lpstr>
      <vt:lpstr>Web Fundamentals  (HTML and CSS)</vt:lpstr>
      <vt:lpstr>Table of Contents</vt:lpstr>
      <vt:lpstr>Web Fundamentals (HTML + CSS)</vt:lpstr>
      <vt:lpstr>Web Fundamentals – Course Topics</vt:lpstr>
      <vt:lpstr>Web Fundamentals – Course Topics (2)</vt:lpstr>
      <vt:lpstr>The Trainers Team</vt:lpstr>
      <vt:lpstr>Trainers Team</vt:lpstr>
      <vt:lpstr>Volunteer Teaching Assistants</vt:lpstr>
      <vt:lpstr>Web Fundamentals: More Details </vt:lpstr>
      <vt:lpstr>Training Duration – Web Fundamentals</vt:lpstr>
      <vt:lpstr>Why HTML &amp; CSS?</vt:lpstr>
      <vt:lpstr>Why English?</vt:lpstr>
      <vt:lpstr>Web Fundamentals</vt:lpstr>
      <vt:lpstr>Scoring System for the “Web Fundamentals”</vt:lpstr>
      <vt:lpstr>Web Fundamentals Exam</vt:lpstr>
      <vt:lpstr>Homework Assignments</vt:lpstr>
      <vt:lpstr>Homework Peer Reviews</vt:lpstr>
      <vt:lpstr>Resources</vt:lpstr>
      <vt:lpstr>Course Web Site &amp; Forums</vt:lpstr>
      <vt:lpstr>Slides and Videos</vt:lpstr>
      <vt:lpstr>HTML &amp; CSS Tutorials</vt:lpstr>
      <vt:lpstr>Software University Learning System (SULS)</vt:lpstr>
      <vt:lpstr>Recommended Software</vt:lpstr>
      <vt:lpstr>Summary</vt:lpstr>
      <vt:lpstr>Web Fundamentals (HTML and CSS)</vt:lpstr>
      <vt:lpstr>License</vt:lpstr>
      <vt:lpstr>Free Trainings @ Software University</vt:lpstr>
    </vt:vector>
  </TitlesOfParts>
  <Manager/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Fundamentals: HTML &amp; CSS</dc:title>
  <dc:subject>Software Development Course</dc:subject>
  <dc:creator/>
  <cp:keywords>SoftUni, Software University, programming, software development, software engineering, course, HTML, CSS, Web development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2016-08-22T21:05:51Z</dcterms:modified>
  <cp:category>HTML; CSS; Web; software development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